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sldIdLst>
    <p:sldId id="256" r:id="rId5"/>
    <p:sldId id="275" r:id="rId6"/>
    <p:sldId id="287" r:id="rId7"/>
    <p:sldId id="288" r:id="rId8"/>
    <p:sldId id="286" r:id="rId9"/>
  </p:sldIdLst>
  <p:sldSz cx="9144000" cy="6858000" type="screen4x3"/>
  <p:notesSz cx="6858000" cy="9144000"/>
  <p:embeddedFontLst>
    <p:embeddedFont>
      <p:font typeface="Technika" panose="00000500000000000000" pitchFamily="2" charset="-18"/>
      <p:regular r:id="rId10"/>
      <p:bold r:id="rId11"/>
      <p:italic r:id="rId12"/>
      <p:boldItalic r:id="rId13"/>
    </p:embeddedFont>
    <p:embeddedFont>
      <p:font typeface="Technika-Bold" panose="00000600000000000000" charset="-18"/>
      <p:regular r:id="rId14"/>
    </p:embeddedFont>
  </p:embeddedFontLst>
  <p:defaultTextStyle>
    <a:defPPr>
      <a:defRPr lang="en-US"/>
    </a:defPPr>
    <a:lvl1pPr marL="0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2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3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9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55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1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0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s, Petr" initials="BP" lastIdx="0" clrIdx="0">
    <p:extLst>
      <p:ext uri="{19B8F6BF-5375-455C-9EA6-DF929625EA0E}">
        <p15:presenceInfo xmlns:p15="http://schemas.microsoft.com/office/powerpoint/2012/main" userId="Benes, Pet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F8D1"/>
    <a:srgbClr val="FFCC66"/>
    <a:srgbClr val="669E40"/>
    <a:srgbClr val="8F45C7"/>
    <a:srgbClr val="00FF00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6374" autoAdjust="0"/>
  </p:normalViewPr>
  <p:slideViewPr>
    <p:cSldViewPr snapToGrid="0">
      <p:cViewPr>
        <p:scale>
          <a:sx n="150" d="100"/>
          <a:sy n="150" d="100"/>
        </p:scale>
        <p:origin x="1992" y="-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1"/>
            <a:ext cx="9144000" cy="6856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9143999" cy="6856616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2112" y="270234"/>
            <a:ext cx="6581886" cy="863485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2" y="1360968"/>
            <a:ext cx="8603997" cy="522271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pic>
        <p:nvPicPr>
          <p:cNvPr id="4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66546617-6C8D-47CD-8FFE-D7305B2C6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9" y="1800002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2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3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1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3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5" indent="-228585" algn="l" defTabSz="91433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54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2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09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6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3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9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image" Target="../media/image5.emf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9">
            <a:extLst>
              <a:ext uri="{FF2B5EF4-FFF2-40B4-BE49-F238E27FC236}">
                <a16:creationId xmlns:a16="http://schemas.microsoft.com/office/drawing/2014/main" id="{57457B0F-90C2-48E3-9534-1BE95A98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52" y="1235486"/>
            <a:ext cx="8207265" cy="1446663"/>
          </a:xfrm>
        </p:spPr>
        <p:txBody>
          <a:bodyPr>
            <a:normAutofit fontScale="90000"/>
          </a:bodyPr>
          <a:lstStyle/>
          <a:p>
            <a:r>
              <a:rPr lang="en-US" dirty="0"/>
              <a:t>Stiffness analysis of tensegrity based joints compared to traditional ones</a:t>
            </a:r>
            <a:endParaRPr lang="cs-CZ" dirty="0"/>
          </a:p>
        </p:txBody>
      </p:sp>
      <p:sp>
        <p:nvSpPr>
          <p:cNvPr id="9" name="Podnadpis 10">
            <a:extLst>
              <a:ext uri="{FF2B5EF4-FFF2-40B4-BE49-F238E27FC236}">
                <a16:creationId xmlns:a16="http://schemas.microsoft.com/office/drawing/2014/main" id="{88F80177-5FDA-440C-9B7F-E6E11165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57" y="3763960"/>
            <a:ext cx="7736693" cy="1513445"/>
          </a:xfrm>
        </p:spPr>
        <p:txBody>
          <a:bodyPr/>
          <a:lstStyle/>
          <a:p>
            <a:r>
              <a:rPr lang="cs-CZ" dirty="0"/>
              <a:t>FAKULTA STROJNÍ</a:t>
            </a:r>
          </a:p>
          <a:p>
            <a:r>
              <a:rPr lang="cs-CZ" b="0" dirty="0">
                <a:latin typeface="+mn-lt"/>
              </a:rPr>
              <a:t>Ústav mechaniky, biomechaniky a mechatroniky</a:t>
            </a:r>
          </a:p>
        </p:txBody>
      </p:sp>
      <p:sp>
        <p:nvSpPr>
          <p:cNvPr id="12" name="Podnadpis 10">
            <a:extLst>
              <a:ext uri="{FF2B5EF4-FFF2-40B4-BE49-F238E27FC236}">
                <a16:creationId xmlns:a16="http://schemas.microsoft.com/office/drawing/2014/main" id="{1EC88D8A-1E81-4EF9-958D-FC49154A2781}"/>
              </a:ext>
            </a:extLst>
          </p:cNvPr>
          <p:cNvSpPr txBox="1">
            <a:spLocks/>
          </p:cNvSpPr>
          <p:nvPr/>
        </p:nvSpPr>
        <p:spPr>
          <a:xfrm>
            <a:off x="703657" y="5639717"/>
            <a:ext cx="7736693" cy="94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Ing. Jan Zavřel, Ph.D.</a:t>
            </a:r>
          </a:p>
          <a:p>
            <a:r>
              <a:rPr lang="cs-CZ" sz="1600" b="0" dirty="0" err="1">
                <a:latin typeface="Technika" panose="00000500000000000000" charset="-18"/>
              </a:rPr>
              <a:t>E-mail:Jan.Zavrel@fs.cvut.cz</a:t>
            </a:r>
            <a:r>
              <a:rPr lang="cs-CZ" sz="1600" b="0" dirty="0">
                <a:latin typeface="Technika" panose="00000500000000000000" charset="-18"/>
              </a:rPr>
              <a:t>, tel.: 224 357 572</a:t>
            </a: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184733" y="1326776"/>
            <a:ext cx="88363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Stručné seznámení s tématem a jeho vymezení vůči stávajícímu stavu poznání </a:t>
            </a:r>
          </a:p>
          <a:p>
            <a:r>
              <a:rPr lang="cs-CZ" sz="1600" dirty="0" err="1"/>
              <a:t>Tensegrity</a:t>
            </a:r>
            <a:r>
              <a:rPr lang="cs-CZ" sz="1600" dirty="0"/>
              <a:t> = </a:t>
            </a:r>
            <a:r>
              <a:rPr lang="cs-CZ" sz="1600" dirty="0" err="1"/>
              <a:t>Tension+Integrity</a:t>
            </a:r>
            <a:r>
              <a:rPr lang="cs-CZ" sz="1600" dirty="0"/>
              <a:t> =&gt; lana, tyče a tělesa</a:t>
            </a:r>
          </a:p>
          <a:p>
            <a:r>
              <a:rPr lang="cs-CZ" sz="1600" dirty="0"/>
              <a:t>- Ne vždy je použito tradiční řešení vazeb (zejména rotační vazba), ale jde o inspiraci přírodou (řešení kloubů lidského těla) – analogie kostí a šlach. Současná řešení:</a:t>
            </a:r>
            <a:br>
              <a:rPr lang="cs-CZ" sz="1600" dirty="0"/>
            </a:br>
            <a:endParaRPr lang="cs-CZ" sz="1600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sz="1400" i="1" dirty="0"/>
          </a:p>
          <a:p>
            <a:r>
              <a:rPr lang="cs-CZ" sz="1400" i="1" dirty="0"/>
              <a:t>Obr. 1: Možná řešení </a:t>
            </a:r>
            <a:r>
              <a:rPr lang="cs-CZ" sz="1400" i="1" dirty="0" err="1"/>
              <a:t>tensegritických</a:t>
            </a:r>
            <a:r>
              <a:rPr lang="cs-CZ" sz="1400" i="1" dirty="0"/>
              <a:t> </a:t>
            </a:r>
          </a:p>
          <a:p>
            <a:r>
              <a:rPr lang="cs-CZ" sz="1400" i="1" dirty="0"/>
              <a:t>kloubů různých typů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sz="1400" i="1" dirty="0"/>
              <a:t>Obr. 2: Měření tuhosti kloubů</a:t>
            </a:r>
            <a:endParaRPr lang="cs-CZ" sz="1400" dirty="0"/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8B43F2B2-9D15-483E-BD61-C16F894B09D6}"/>
              </a:ext>
            </a:extLst>
          </p:cNvPr>
          <p:cNvGrpSpPr/>
          <p:nvPr/>
        </p:nvGrpSpPr>
        <p:grpSpPr>
          <a:xfrm>
            <a:off x="256450" y="2344755"/>
            <a:ext cx="8661863" cy="1823720"/>
            <a:chOff x="256450" y="2344755"/>
            <a:chExt cx="8661863" cy="1823720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C5C7598F-5153-A7E5-F828-6AB0D4C8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50" y="2396717"/>
              <a:ext cx="1697855" cy="1182109"/>
            </a:xfrm>
            <a:prstGeom prst="rect">
              <a:avLst/>
            </a:prstGeom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6E1F07CA-5426-8A4B-9563-D902A70B8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1930" y="2396717"/>
              <a:ext cx="1297472" cy="1684501"/>
            </a:xfrm>
            <a:prstGeom prst="rect">
              <a:avLst/>
            </a:prstGeom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15F81464-6D5E-EA7D-3816-2C77B6CC3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9402" y="2396717"/>
              <a:ext cx="802828" cy="1771758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1CB9CF79-8FE7-FB32-2FEB-B513C6C5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7911" y="2344755"/>
              <a:ext cx="747924" cy="1757405"/>
            </a:xfrm>
            <a:prstGeom prst="rect">
              <a:avLst/>
            </a:prstGeom>
          </p:spPr>
        </p:pic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C9F234C8-386F-7180-0A9E-044FB8C7F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6723" y="2381206"/>
              <a:ext cx="2017016" cy="1684501"/>
            </a:xfrm>
            <a:prstGeom prst="rect">
              <a:avLst/>
            </a:prstGeom>
          </p:spPr>
        </p:pic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377E7E5A-DA2E-E87E-0277-17C9878F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3739" y="2387753"/>
              <a:ext cx="1297472" cy="1438952"/>
            </a:xfrm>
            <a:prstGeom prst="rect">
              <a:avLst/>
            </a:prstGeom>
          </p:spPr>
        </p:pic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83302430-4324-3970-305A-46E4C0FA9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70342" y="2396717"/>
              <a:ext cx="947971" cy="1182109"/>
            </a:xfrm>
            <a:prstGeom prst="rect">
              <a:avLst/>
            </a:prstGeom>
          </p:spPr>
        </p:pic>
      </p:grpSp>
      <p:pic>
        <p:nvPicPr>
          <p:cNvPr id="28" name="Obrázek 27">
            <a:extLst>
              <a:ext uri="{FF2B5EF4-FFF2-40B4-BE49-F238E27FC236}">
                <a16:creationId xmlns:a16="http://schemas.microsoft.com/office/drawing/2014/main" id="{4D136952-796A-4A94-D5BA-C4188F9587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422" y="4837379"/>
            <a:ext cx="1597042" cy="12538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F650612C-1F64-3D57-55F2-9F4892BA34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567" y="3587790"/>
            <a:ext cx="1451451" cy="2027026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05B0A412-ADCC-8FF2-2A3D-BB7DF02958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3465" y="3757883"/>
            <a:ext cx="907102" cy="1049886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51C21AE6-81F1-DA58-7C84-2452AE13E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2663" y="4081218"/>
            <a:ext cx="1161076" cy="1237462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48814AC8-9743-644B-95D3-5F903D7CB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7117" y="5666828"/>
            <a:ext cx="1894901" cy="914400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3DB77A91-F93E-F1A1-3266-140CA8D341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8415" y="4823280"/>
            <a:ext cx="1044118" cy="704780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48EE4818-F78A-64C7-EF15-4A58C05142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2663" y="5654784"/>
            <a:ext cx="1720408" cy="980233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38C3A662-09FE-E1BE-6C42-DD9B236BAF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5240" y="5401974"/>
            <a:ext cx="1013552" cy="1421176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442F2E91-E242-3DE2-9AE2-6610468F33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074" y="5395310"/>
            <a:ext cx="1508586" cy="1434504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C3175743-3773-4C6B-150A-ECDB981AB1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0136" y="4124523"/>
            <a:ext cx="1544464" cy="1182109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AD493B68-5357-AA12-410A-5FFC660F17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5390" y="4505137"/>
            <a:ext cx="1143915" cy="733279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3C783D3-D789-7374-DC59-2852E948FF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4159" y="4514815"/>
            <a:ext cx="1297473" cy="13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264458" y="1326776"/>
            <a:ext cx="86150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Vymezení vůči stávajícímu stavu poznání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Absence porovnání mezi řešením tradiční vazbou a </a:t>
            </a:r>
            <a:r>
              <a:rPr lang="cs-CZ" sz="1400" dirty="0" err="1"/>
              <a:t>tensegritickým</a:t>
            </a:r>
            <a:r>
              <a:rPr lang="cs-CZ" sz="1400" dirty="0"/>
              <a:t> kloubem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Často není řešena úloha tuhosti, ale pouze jen rozsahu pohyblivosti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Rozvíjí stávající stav poznání v oblasti </a:t>
            </a:r>
            <a:r>
              <a:rPr lang="cs-CZ" sz="1400" dirty="0" err="1"/>
              <a:t>tensegritických</a:t>
            </a:r>
            <a:r>
              <a:rPr lang="cs-CZ" sz="1400" dirty="0"/>
              <a:t>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Jsou zhotoveny často jen jednoduché experimenty pro znázornění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r>
              <a:rPr lang="cs-CZ" b="1" i="1" dirty="0" err="1"/>
              <a:t>Publikovatelnost</a:t>
            </a:r>
            <a:r>
              <a:rPr lang="cs-CZ" b="1" i="1" dirty="0"/>
              <a:t> aktuální stav řešení a rozpracovanosti (příprava </a:t>
            </a:r>
            <a:r>
              <a:rPr lang="cs-CZ" b="1" i="1" dirty="0" err="1"/>
              <a:t>publ</a:t>
            </a:r>
            <a:r>
              <a:rPr lang="cs-CZ" b="1" i="1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Modelování včetně poddajnosti lan – v rešerši nebylo takové modelování nalezeno.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Řešení manipulovatelnosti a přenosu sil, únosnosti, tuhosti.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Porovnání tuhosti a vlastností na 3 DOF sériové struktuře robotického ramene.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Plánován i jednoduchý experiment modelované struktury.</a:t>
            </a:r>
          </a:p>
          <a:p>
            <a:endParaRPr lang="cs-CZ" dirty="0"/>
          </a:p>
          <a:p>
            <a:r>
              <a:rPr lang="cs-CZ" b="1" i="1" dirty="0"/>
              <a:t>Údaje o časopise, kam bude publikace zaslána (impakt faktor, kvartil)</a:t>
            </a:r>
          </a:p>
          <a:p>
            <a:r>
              <a:rPr lang="en-US" sz="1400" dirty="0"/>
              <a:t>MECHANISM AND MACHINE THEORY Impact Factor 2023 </a:t>
            </a:r>
            <a:br>
              <a:rPr lang="cs-CZ" sz="1400" dirty="0"/>
            </a:br>
            <a:r>
              <a:rPr lang="en-US" sz="1400" dirty="0"/>
              <a:t>The latest impact factor of MECHANISM AND MACHINE THEORY is 4.93.</a:t>
            </a:r>
            <a:endParaRPr lang="cs-CZ" sz="1400" dirty="0"/>
          </a:p>
          <a:p>
            <a:r>
              <a:rPr lang="en-US" sz="1400" dirty="0"/>
              <a:t>The latest Quartile of MECHANISM AND MACHINE THEORY is Q1.</a:t>
            </a:r>
            <a:endParaRPr lang="cs-CZ" sz="1400" dirty="0"/>
          </a:p>
        </p:txBody>
      </p:sp>
      <p:pic>
        <p:nvPicPr>
          <p:cNvPr id="4" name="Obrázek 3" descr="Obsah obrázku text&#10;&#10;Popis byl vytvořen automaticky">
            <a:extLst>
              <a:ext uri="{FF2B5EF4-FFF2-40B4-BE49-F238E27FC236}">
                <a16:creationId xmlns:a16="http://schemas.microsoft.com/office/drawing/2014/main" id="{F5E7FB44-7505-D3FB-9E8E-709F6EC6B4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24" y="5376712"/>
            <a:ext cx="980742" cy="133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Aktuální stav práce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184733" y="1326776"/>
            <a:ext cx="88363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Vytvořen jednoduchý model rotační </a:t>
            </a:r>
            <a:r>
              <a:rPr lang="cs-CZ" sz="1400" dirty="0" err="1"/>
              <a:t>tensegritické</a:t>
            </a:r>
            <a:r>
              <a:rPr lang="cs-CZ" sz="1400" dirty="0"/>
              <a:t> vazby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 v MATLAB/SIMULINK/SIMSCAPE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Předběžné porovnání K/M pro klasické klouby a </a:t>
            </a:r>
            <a:r>
              <a:rPr lang="cs-CZ" sz="1400" dirty="0" err="1"/>
              <a:t>tensegritické</a:t>
            </a:r>
            <a:r>
              <a:rPr lang="cs-CZ" sz="1400" dirty="0"/>
              <a:t> klouby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r>
              <a:rPr lang="cs-CZ" sz="1400" dirty="0"/>
              <a:t>… doplnit obrázky a předběžné výpočty</a:t>
            </a: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BBD27C21-8F9F-F587-11FD-3BC7C6C7B7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386445"/>
              </p:ext>
            </p:extLst>
          </p:nvPr>
        </p:nvGraphicFramePr>
        <p:xfrm>
          <a:off x="598394" y="4673974"/>
          <a:ext cx="21717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342680" imgH="3428280" progId="Photoshop.Image.11">
                  <p:embed/>
                </p:oleObj>
              </mc:Choice>
              <mc:Fallback>
                <p:oleObj name="Image" r:id="rId2" imgW="4342680" imgH="342828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8394" y="4673974"/>
                        <a:ext cx="2171700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17F5820F-7475-8986-BE4E-8E67E1A2C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206752"/>
              </p:ext>
            </p:extLst>
          </p:nvPr>
        </p:nvGraphicFramePr>
        <p:xfrm>
          <a:off x="3623983" y="4477765"/>
          <a:ext cx="5047129" cy="202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2857120" imgH="9193320" progId="Photoshop.Image.11">
                  <p:embed/>
                </p:oleObj>
              </mc:Choice>
              <mc:Fallback>
                <p:oleObj name="Image" r:id="rId4" imgW="22857120" imgH="919332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3983" y="4477765"/>
                        <a:ext cx="5047129" cy="202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25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4B33CB4C-07BC-4707-81FE-94E55981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552" y="3116802"/>
            <a:ext cx="3806538" cy="508994"/>
          </a:xfrm>
        </p:spPr>
        <p:txBody>
          <a:bodyPr/>
          <a:lstStyle/>
          <a:p>
            <a:r>
              <a:rPr lang="en-US" dirty="0"/>
              <a:t>D</a:t>
            </a:r>
            <a:r>
              <a:rPr lang="cs-CZ" dirty="0" err="1"/>
              <a:t>ěkuji</a:t>
            </a:r>
            <a:r>
              <a:rPr lang="cs-CZ" dirty="0"/>
              <a:t> za pozornost.</a:t>
            </a:r>
          </a:p>
        </p:txBody>
      </p:sp>
    </p:spTree>
    <p:extLst>
      <p:ext uri="{BB962C8B-B14F-4D97-AF65-F5344CB8AC3E}">
        <p14:creationId xmlns:p14="http://schemas.microsoft.com/office/powerpoint/2010/main" val="37131042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A39EDCB1BDD5A4D9B0C08A7BB03200E" ma:contentTypeVersion="13" ma:contentTypeDescription="Vytvoří nový dokument" ma:contentTypeScope="" ma:versionID="3d3027a17d017a34a2d5c405a8888604">
  <xsd:schema xmlns:xsd="http://www.w3.org/2001/XMLSchema" xmlns:xs="http://www.w3.org/2001/XMLSchema" xmlns:p="http://schemas.microsoft.com/office/2006/metadata/properties" xmlns:ns3="d021f206-37ac-4fab-8b8f-ccc25500f558" xmlns:ns4="9c673e55-f2c5-42c8-973a-5c490d00c017" targetNamespace="http://schemas.microsoft.com/office/2006/metadata/properties" ma:root="true" ma:fieldsID="59afd6d73cb8df7063e34986ecb8ed96" ns3:_="" ns4:_="">
    <xsd:import namespace="d021f206-37ac-4fab-8b8f-ccc25500f558"/>
    <xsd:import namespace="9c673e55-f2c5-42c8-973a-5c490d00c0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1f206-37ac-4fab-8b8f-ccc25500f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73e55-f2c5-42c8-973a-5c490d00c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710EFE-75A6-4C97-890D-48E92E3E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21f206-37ac-4fab-8b8f-ccc25500f558"/>
    <ds:schemaRef ds:uri="9c673e55-f2c5-42c8-973a-5c490d00c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50981B-49CA-4098-A3BE-3EF98F7F4081}">
  <ds:schemaRefs>
    <ds:schemaRef ds:uri="http://purl.org/dc/elements/1.1/"/>
    <ds:schemaRef ds:uri="http://schemas.microsoft.com/office/2006/metadata/properties"/>
    <ds:schemaRef ds:uri="9c673e55-f2c5-42c8-973a-5c490d00c017"/>
    <ds:schemaRef ds:uri="http://purl.org/dc/terms/"/>
    <ds:schemaRef ds:uri="http://schemas.openxmlformats.org/package/2006/metadata/core-properties"/>
    <ds:schemaRef ds:uri="d021f206-37ac-4fab-8b8f-ccc25500f55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7B5F9C6-7A2B-455D-8800-65C9569D53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12860</TotalTime>
  <Words>365</Words>
  <Application>Microsoft Office PowerPoint</Application>
  <PresentationFormat>Předvádění na obrazovce (4:3)</PresentationFormat>
  <Paragraphs>50</Paragraphs>
  <Slides>5</Slides>
  <Notes>0</Notes>
  <HiddenSlides>0</HiddenSlides>
  <MMClips>0</MMClips>
  <ScaleCrop>false</ScaleCrop>
  <HeadingPairs>
    <vt:vector size="8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5</vt:i4>
      </vt:variant>
    </vt:vector>
  </HeadingPairs>
  <TitlesOfParts>
    <vt:vector size="10" baseType="lpstr">
      <vt:lpstr>Technika-Bold</vt:lpstr>
      <vt:lpstr>Arial</vt:lpstr>
      <vt:lpstr>Technika</vt:lpstr>
      <vt:lpstr>Motiv Office</vt:lpstr>
      <vt:lpstr>Adobe Photoshop Image</vt:lpstr>
      <vt:lpstr>Stiffness analysis of tensegrity based joints compared to traditional ones</vt:lpstr>
      <vt:lpstr>Prezentace aplikace PowerPoint</vt:lpstr>
      <vt:lpstr>Prezentace aplikace PowerPoint</vt:lpstr>
      <vt:lpstr>Prezentace aplikace PowerPoint</vt:lpstr>
      <vt:lpstr>Děkuji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Mechanika 1A  cvičení 1 určení síly, rovnováha bodu</dc:title>
  <dc:creator>Benes, Petr</dc:creator>
  <cp:lastModifiedBy>Zavrel, Jan</cp:lastModifiedBy>
  <cp:revision>186</cp:revision>
  <dcterms:created xsi:type="dcterms:W3CDTF">2020-09-19T08:14:32Z</dcterms:created>
  <dcterms:modified xsi:type="dcterms:W3CDTF">2023-04-24T06:14:45Z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0x0101006A39EDCB1BDD5A4D9B0C08A7BB03200E</vt:lpwstr>
  </property>
</Properties>
</file>